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7"/>
  </p:notesMasterIdLst>
  <p:handoutMasterIdLst>
    <p:handoutMasterId r:id="rId8"/>
  </p:handoutMasterIdLst>
  <p:sldIdLst>
    <p:sldId id="801" r:id="rId2"/>
    <p:sldId id="803" r:id="rId3"/>
    <p:sldId id="804" r:id="rId4"/>
    <p:sldId id="807" r:id="rId5"/>
    <p:sldId id="805" r:id="rId6"/>
  </p:sldIdLst>
  <p:sldSz cx="9144000" cy="6858000" type="screen4x3"/>
  <p:notesSz cx="7102475" cy="102330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293" autoAdjust="0"/>
    <p:restoredTop sz="96086" autoAdjust="0"/>
  </p:normalViewPr>
  <p:slideViewPr>
    <p:cSldViewPr snapToGrid="0">
      <p:cViewPr varScale="1">
        <p:scale>
          <a:sx n="102" d="100"/>
          <a:sy n="102" d="100"/>
        </p:scale>
        <p:origin x="121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20" d="100"/>
        <a:sy n="120" d="100"/>
      </p:scale>
      <p:origin x="0" y="0"/>
    </p:cViewPr>
  </p:sorterViewPr>
  <p:notesViewPr>
    <p:cSldViewPr snapToGrid="0">
      <p:cViewPr varScale="1">
        <p:scale>
          <a:sx n="70" d="100"/>
          <a:sy n="70" d="100"/>
        </p:scale>
        <p:origin x="3348" y="6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893A5810-5889-2E50-2527-23C04AAE10D5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Class – The Life Of Christ (364)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CA48EDA-BA11-E7CD-72A4-24B5BFD167B9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4022725" y="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6/21/2023 pm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1A88692-3F5F-104F-F19A-2BCB9EDFB7E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720263"/>
            <a:ext cx="3078163" cy="51276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Richard Lidh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513769E-EB9D-22C3-0905-519A6FC9B357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4022725" y="9720263"/>
            <a:ext cx="3078163" cy="51276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9621E46-3D46-4169-805A-F69F5CA8A380}" type="slidenum">
              <a:rPr lang="en-US" sz="1000" smtClean="0">
                <a:latin typeface="Arial" panose="020B0604020202020204" pitchFamily="34" charset="0"/>
                <a:cs typeface="Arial" panose="020B0604020202020204" pitchFamily="34" charset="0"/>
              </a:rPr>
              <a:t>‹#›</a:t>
            </a:fld>
            <a:endParaRPr lang="en-US" sz="1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43276070"/>
      </p:ext>
    </p:extLst>
  </p:cSld>
  <p:clrMap bg1="lt1" tx1="dk1" bg2="lt2" tx2="dk2" accent1="accent1" accent2="accent2" accent3="accent3" accent4="accent4" accent5="accent5" accent6="accent6" hlink="hlink" folHlink="folHlink"/>
  <p:hf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US"/>
              <a:t>Class – The Life Of Christ (364)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2725" y="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en-US"/>
              <a:t>6/21/2023 pm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49363" y="1279525"/>
            <a:ext cx="4603750" cy="34528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9613" y="4924425"/>
            <a:ext cx="5683250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720263"/>
            <a:ext cx="3078163" cy="51276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US"/>
              <a:t>Richard Lidh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2725" y="9720263"/>
            <a:ext cx="3078163" cy="51276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44B6880-8BD1-430C-A15D-DECBA04767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4787544"/>
      </p:ext>
    </p:extLst>
  </p:cSld>
  <p:clrMap bg1="lt1" tx1="dk1" bg2="lt2" tx2="dk2" accent1="accent1" accent2="accent2" accent3="accent3" accent4="accent4" accent5="accent5" accent6="accent6" hlink="hlink" folHlink="folHlink"/>
  <p:hf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 useBgFill="1">
        <p:nvSpPr>
          <p:cNvPr id="5" name="Rounded Rectangle 4"/>
          <p:cNvSpPr/>
          <p:nvPr/>
        </p:nvSpPr>
        <p:spPr>
          <a:xfrm>
            <a:off x="65088" y="69850"/>
            <a:ext cx="9013825" cy="6691313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63500" y="1449388"/>
            <a:ext cx="9020175" cy="15271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3500" y="1397000"/>
            <a:ext cx="9020175" cy="12065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63500" y="2976563"/>
            <a:ext cx="9020175" cy="11112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1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CE1DC73-61C9-405E-8322-F48E24BD0DFF}" type="datetimeFigureOut">
              <a:rPr lang="en-US" smtClean="0"/>
              <a:t>7/16/2023</a:t>
            </a:fld>
            <a:endParaRPr lang="en-US"/>
          </a:p>
        </p:txBody>
      </p:sp>
      <p:sp>
        <p:nvSpPr>
          <p:cNvPr id="12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3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77C3BA07-68BE-4DD7-A219-1BD60D10B0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105505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CE1DC73-61C9-405E-8322-F48E24BD0DFF}" type="datetimeFigureOut">
              <a:rPr lang="en-US" smtClean="0"/>
              <a:t>7/16/2023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C3BA07-68BE-4DD7-A219-1BD60D10B0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43962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CE1DC73-61C9-405E-8322-F48E24BD0DFF}" type="datetimeFigureOut">
              <a:rPr lang="en-US" smtClean="0"/>
              <a:t>7/16/2023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C3BA07-68BE-4DD7-A219-1BD60D10B0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97383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CE1DC73-61C9-405E-8322-F48E24BD0DFF}" type="datetimeFigureOut">
              <a:rPr lang="en-US" smtClean="0"/>
              <a:t>7/16/2023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C3BA07-68BE-4DD7-A219-1BD60D10B0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23151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 useBgFill="1">
        <p:nvSpPr>
          <p:cNvPr id="5" name="Rounded Rectangle 4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 flipV="1">
            <a:off x="69850" y="2376488"/>
            <a:ext cx="9013825" cy="920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9850" y="2341563"/>
            <a:ext cx="9013825" cy="46037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68263" y="2468563"/>
            <a:ext cx="9015412" cy="4603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/>
          <a:lstStyle>
            <a:lvl1pPr algn="l">
              <a:buNone/>
              <a:defRPr sz="4000" b="0" cap="none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CE1DC73-61C9-405E-8322-F48E24BD0DFF}" type="datetimeFigureOut">
              <a:rPr lang="en-US" smtClean="0"/>
              <a:t>7/16/2023</a:t>
            </a:fld>
            <a:endParaRPr lang="en-US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050" y="6208713"/>
            <a:ext cx="457200" cy="457200"/>
          </a:xfrm>
        </p:spPr>
        <p:txBody>
          <a:bodyPr/>
          <a:lstStyle>
            <a:lvl1pPr>
              <a:defRPr/>
            </a:lvl1pPr>
          </a:lstStyle>
          <a:p>
            <a:fld id="{77C3BA07-68BE-4DD7-A219-1BD60D10B0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266927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CE1DC73-61C9-405E-8322-F48E24BD0DFF}" type="datetimeFigureOut">
              <a:rPr lang="en-US" smtClean="0"/>
              <a:t>7/16/2023</a:t>
            </a:fld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C3BA07-68BE-4DD7-A219-1BD60D10B0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53412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CE1DC73-61C9-405E-8322-F48E24BD0DFF}" type="datetimeFigureOut">
              <a:rPr lang="en-US" smtClean="0"/>
              <a:t>7/16/2023</a:t>
            </a:fld>
            <a:endParaRPr lang="en-US"/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C3BA07-68BE-4DD7-A219-1BD60D10B0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01169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CE1DC73-61C9-405E-8322-F48E24BD0DFF}" type="datetimeFigureOut">
              <a:rPr lang="en-US" smtClean="0"/>
              <a:t>7/16/2023</a:t>
            </a:fld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C3BA07-68BE-4DD7-A219-1BD60D10B0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19726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CE1DC73-61C9-405E-8322-F48E24BD0DFF}" type="datetimeFigureOut">
              <a:rPr lang="en-US" smtClean="0"/>
              <a:t>7/16/2023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C3BA07-68BE-4DD7-A219-1BD60D10B0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23992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 useBgFill="1">
        <p:nvSpPr>
          <p:cNvPr id="6" name="Rounded Rectangle 5"/>
          <p:cNvSpPr/>
          <p:nvPr/>
        </p:nvSpPr>
        <p:spPr>
          <a:xfrm>
            <a:off x="63500" y="69850"/>
            <a:ext cx="9013825" cy="6692900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/>
          <a:lstStyle>
            <a:lvl1pPr algn="l">
              <a:buNone/>
              <a:defRPr sz="40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CE1DC73-61C9-405E-8322-F48E24BD0DFF}" type="datetimeFigureOut">
              <a:rPr lang="en-US" smtClean="0"/>
              <a:t>7/16/2023</a:t>
            </a:fld>
            <a:endParaRPr lang="en-US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C3BA07-68BE-4DD7-A219-1BD60D10B0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02524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 flipV="1">
            <a:off x="68263" y="4683125"/>
            <a:ext cx="9007475" cy="920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68263" y="4649788"/>
            <a:ext cx="9007475" cy="46037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8263" y="4773613"/>
            <a:ext cx="9007475" cy="4762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CE1DC73-61C9-405E-8322-F48E24BD0DFF}" type="datetimeFigureOut">
              <a:rPr lang="en-US" smtClean="0"/>
              <a:t>7/16/2023</a:t>
            </a:fld>
            <a:endParaRPr lang="en-US"/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050" y="6208713"/>
            <a:ext cx="457200" cy="457200"/>
          </a:xfrm>
        </p:spPr>
        <p:txBody>
          <a:bodyPr/>
          <a:lstStyle>
            <a:lvl1pPr>
              <a:defRPr/>
            </a:lvl1pPr>
          </a:lstStyle>
          <a:p>
            <a:fld id="{77C3BA07-68BE-4DD7-A219-1BD60D10B0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95419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3500" y="69850"/>
            <a:ext cx="9013825" cy="6692900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028" name="Title Placeholder 21"/>
          <p:cNvSpPr>
            <a:spLocks noGrp="1"/>
          </p:cNvSpPr>
          <p:nvPr>
            <p:ph type="title"/>
          </p:nvPr>
        </p:nvSpPr>
        <p:spPr bwMode="auto">
          <a:xfrm>
            <a:off x="914400" y="274638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9144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9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914400" y="1447800"/>
            <a:ext cx="77724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8CE1DC73-61C9-405E-8322-F48E24BD0DFF}" type="datetimeFigureOut">
              <a:rPr lang="en-US" smtClean="0"/>
              <a:t>7/16/2023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050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77C3BA07-68BE-4DD7-A219-1BD60D10B0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44963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9pPr>
    </p:titleStyle>
    <p:bodyStyle>
      <a:lvl1pPr marL="273050" indent="-273050" algn="l" rtl="0" eaLnBrk="1" fontAlgn="base" hangingPunct="1">
        <a:spcBef>
          <a:spcPts val="575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28600" algn="l" rtl="0" eaLnBrk="1" fontAlgn="base" hangingPunct="1">
        <a:spcBef>
          <a:spcPts val="375"/>
        </a:spcBef>
        <a:spcAft>
          <a:spcPct val="0"/>
        </a:spcAft>
        <a:buClr>
          <a:schemeClr val="accent2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325" indent="-228600" algn="l" rtl="0" eaLnBrk="1" fontAlgn="base" hangingPunct="1">
        <a:spcBef>
          <a:spcPts val="375"/>
        </a:spcBef>
        <a:spcAft>
          <a:spcPct val="0"/>
        </a:spcAft>
        <a:buClr>
          <a:srgbClr val="E6B1AB"/>
        </a:buClr>
        <a:buSzPct val="8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228600" algn="l" rtl="0" eaLnBrk="1" fontAlgn="base" hangingPunct="1">
        <a:spcBef>
          <a:spcPts val="375"/>
        </a:spcBef>
        <a:spcAft>
          <a:spcPct val="0"/>
        </a:spcAft>
        <a:buClr>
          <a:srgbClr val="A28E6A"/>
        </a:buClr>
        <a:buSzPct val="80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fontAlgn="base" hangingPunct="1">
        <a:spcBef>
          <a:spcPts val="375"/>
        </a:spcBef>
        <a:spcAft>
          <a:spcPct val="0"/>
        </a:spcAft>
        <a:buClr>
          <a:srgbClr val="A28E6A"/>
        </a:buClr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DE7FE0CC-2EC6-8ADB-87E2-32965C28D7C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71600" y="3224370"/>
            <a:ext cx="6400800" cy="707886"/>
          </a:xfrm>
        </p:spPr>
        <p:txBody>
          <a:bodyPr>
            <a:spAutoFit/>
          </a:bodyPr>
          <a:lstStyle/>
          <a:p>
            <a:r>
              <a:rPr lang="en-US" sz="4000" b="1" dirty="0">
                <a:solidFill>
                  <a:schemeClr val="tx1"/>
                </a:solidFill>
              </a:rPr>
              <a:t>June 21, 2023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E72CB58-CD97-1FF5-FE69-1C7D3523B9D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57200" y="1556139"/>
            <a:ext cx="8229600" cy="1369606"/>
          </a:xfrm>
        </p:spPr>
        <p:txBody>
          <a:bodyPr>
            <a:spAutoFit/>
          </a:bodyPr>
          <a:lstStyle/>
          <a:p>
            <a:r>
              <a:rPr lang="en-US" u="sng" dirty="0">
                <a:solidFill>
                  <a:schemeClr val="bg1"/>
                </a:solidFill>
              </a:rPr>
              <a:t>Lesson Twenty-Five</a:t>
            </a:r>
            <a:r>
              <a:rPr lang="en-US" dirty="0">
                <a:solidFill>
                  <a:schemeClr val="bg1"/>
                </a:solidFill>
              </a:rPr>
              <a:t>: The Last Week of the Life of Jesus –VII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B53F367-595B-ED6B-ABBF-5295A6B2A46B}"/>
              </a:ext>
            </a:extLst>
          </p:cNvPr>
          <p:cNvSpPr txBox="1"/>
          <p:nvPr/>
        </p:nvSpPr>
        <p:spPr>
          <a:xfrm>
            <a:off x="3287834" y="488073"/>
            <a:ext cx="2568332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Perpetua"/>
                <a:ea typeface="+mn-ea"/>
                <a:cs typeface="+mn-cs"/>
              </a:rPr>
              <a:t>Questions</a:t>
            </a:r>
          </a:p>
        </p:txBody>
      </p:sp>
    </p:spTree>
    <p:extLst>
      <p:ext uri="{BB962C8B-B14F-4D97-AF65-F5344CB8AC3E}">
        <p14:creationId xmlns:p14="http://schemas.microsoft.com/office/powerpoint/2010/main" val="38482548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1E8EC751-157C-B3AF-3062-9D10A2153C7F}"/>
              </a:ext>
            </a:extLst>
          </p:cNvPr>
          <p:cNvSpPr txBox="1"/>
          <p:nvPr/>
        </p:nvSpPr>
        <p:spPr>
          <a:xfrm>
            <a:off x="141402" y="273626"/>
            <a:ext cx="8880050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/>
                <a:ea typeface="Tahoma" panose="020B0604030504040204" pitchFamily="34" charset="0"/>
                <a:cs typeface="Times New Roman" panose="02020603050405020304" pitchFamily="18" charset="0"/>
              </a:rPr>
              <a:t>The Second Stage of the Roman Trial: Jesus Before Herod Antipas (Luke 23:6-12)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Franklin Gothic Book"/>
              <a:ea typeface="+mn-ea"/>
              <a:cs typeface="+mn-cs"/>
            </a:endParaRP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B868ADAD-06AC-5B75-0AB8-8D5CA91D9D16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04261" y="1750137"/>
            <a:ext cx="8282539" cy="1744067"/>
          </a:xfrm>
        </p:spPr>
        <p:txBody>
          <a:bodyPr>
            <a:spAutoFit/>
          </a:bodyPr>
          <a:lstStyle/>
          <a:p>
            <a:pPr marL="519113" lvl="1" indent="-519113">
              <a:buClr>
                <a:schemeClr val="tx1"/>
              </a:buClr>
              <a:buSzPct val="100000"/>
              <a:buFont typeface="+mj-lt"/>
              <a:buAutoNum type="arabicPeriod" startAt="7"/>
            </a:pPr>
            <a:r>
              <a:rPr lang="en-US" sz="2600" dirty="0"/>
              <a:t>Why was Jesus sent to Herod? What was Herod’s reaction on seeing Him? Why?</a:t>
            </a:r>
          </a:p>
          <a:p>
            <a:pPr marL="519113" lvl="1" indent="-519113">
              <a:buClr>
                <a:schemeClr val="tx1"/>
              </a:buClr>
              <a:buSzPct val="100000"/>
              <a:buFont typeface="+mj-lt"/>
              <a:buAutoNum type="arabicPeriod" startAt="7"/>
            </a:pPr>
            <a:r>
              <a:rPr lang="en-US" sz="2600" dirty="0"/>
              <a:t>What was Jesus’ reaction to Herod’s questioning? As a result, what did Herod and his men of war do with Jesus?</a:t>
            </a:r>
          </a:p>
        </p:txBody>
      </p:sp>
    </p:spTree>
    <p:extLst>
      <p:ext uri="{BB962C8B-B14F-4D97-AF65-F5344CB8AC3E}">
        <p14:creationId xmlns:p14="http://schemas.microsoft.com/office/powerpoint/2010/main" val="19427163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E4F83CB5-CBF6-20C7-A8C8-AACA5F243708}"/>
              </a:ext>
            </a:extLst>
          </p:cNvPr>
          <p:cNvSpPr txBox="1"/>
          <p:nvPr/>
        </p:nvSpPr>
        <p:spPr>
          <a:xfrm>
            <a:off x="160255" y="185162"/>
            <a:ext cx="8832915" cy="206210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/>
                <a:ea typeface="Tahoma" panose="020B0604030504040204" pitchFamily="34" charset="0"/>
                <a:cs typeface="Times New Roman" panose="02020603050405020304" pitchFamily="18" charset="0"/>
              </a:rPr>
              <a:t>The Third Stage of the Roman Trial: Pilate Reluctantly Sentences Jesus to Crucifixion (Matthew 27:15-30; Mark 15:6-19;</a:t>
            </a:r>
            <a:b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/>
                <a:ea typeface="Tahoma" panose="020B0604030504040204" pitchFamily="34" charset="0"/>
                <a:cs typeface="Times New Roman" panose="02020603050405020304" pitchFamily="18" charset="0"/>
              </a:rPr>
            </a:b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/>
                <a:ea typeface="Tahoma" panose="020B0604030504040204" pitchFamily="34" charset="0"/>
                <a:cs typeface="Times New Roman" panose="02020603050405020304" pitchFamily="18" charset="0"/>
              </a:rPr>
              <a:t>Luke 23:13-25; John 18:39 - 19:16)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Franklin Gothic Book"/>
              <a:ea typeface="+mn-ea"/>
              <a:cs typeface="+mn-cs"/>
            </a:endParaRP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E99571D7-27A9-452E-4FF7-C5676D21FE7A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272283" y="2296890"/>
            <a:ext cx="8579484" cy="4462760"/>
          </a:xfrm>
        </p:spPr>
        <p:txBody>
          <a:bodyPr wrap="square">
            <a:spAutoFit/>
          </a:bodyPr>
          <a:lstStyle/>
          <a:p>
            <a:pPr marL="514350" lvl="0" indent="-514350">
              <a:spcBef>
                <a:spcPts val="0"/>
              </a:spcBef>
              <a:spcAft>
                <a:spcPts val="1200"/>
              </a:spcAft>
              <a:buClr>
                <a:schemeClr val="tx1"/>
              </a:buClr>
              <a:buSzPct val="100000"/>
              <a:buFont typeface="+mj-lt"/>
              <a:buAutoNum type="arabicPeriod" startAt="9"/>
            </a:pPr>
            <a:r>
              <a:rPr lang="en-US" dirty="0"/>
              <a:t>What practice, in relation to prisoners, took place at the Passover?</a:t>
            </a:r>
          </a:p>
          <a:p>
            <a:pPr marL="514350" lvl="0" indent="-514350">
              <a:spcBef>
                <a:spcPts val="0"/>
              </a:spcBef>
              <a:spcAft>
                <a:spcPts val="1200"/>
              </a:spcAft>
              <a:buClr>
                <a:schemeClr val="tx1"/>
              </a:buClr>
              <a:buSzPct val="100000"/>
              <a:buFont typeface="+mj-lt"/>
              <a:buAutoNum type="arabicPeriod" startAt="9"/>
            </a:pPr>
            <a:r>
              <a:rPr lang="en-US" dirty="0"/>
              <a:t>Who was Barabbas?</a:t>
            </a:r>
          </a:p>
          <a:p>
            <a:pPr marL="514350" lvl="0" indent="-514350">
              <a:spcBef>
                <a:spcPts val="0"/>
              </a:spcBef>
              <a:spcAft>
                <a:spcPts val="1200"/>
              </a:spcAft>
              <a:buClr>
                <a:schemeClr val="tx1"/>
              </a:buClr>
              <a:buSzPct val="100000"/>
              <a:buFont typeface="+mj-lt"/>
              <a:buAutoNum type="arabicPeriod" startAt="9"/>
            </a:pPr>
            <a:r>
              <a:rPr lang="en-US" dirty="0"/>
              <a:t>What was the response of the mob when Pilate asked them if he should release Jesus?</a:t>
            </a:r>
          </a:p>
          <a:p>
            <a:pPr marL="514350" lvl="0" indent="-514350">
              <a:spcBef>
                <a:spcPts val="0"/>
              </a:spcBef>
              <a:spcAft>
                <a:spcPts val="1200"/>
              </a:spcAft>
              <a:buClr>
                <a:schemeClr val="tx1"/>
              </a:buClr>
              <a:buSzPct val="100000"/>
              <a:buFont typeface="+mj-lt"/>
              <a:buAutoNum type="arabicPeriod" startAt="9"/>
            </a:pPr>
            <a:r>
              <a:rPr lang="en-US" dirty="0"/>
              <a:t>What warning had Pilate’s wife given him concerning Jesus?</a:t>
            </a:r>
          </a:p>
          <a:p>
            <a:pPr marL="514350" lvl="0" indent="-514350">
              <a:spcBef>
                <a:spcPts val="0"/>
              </a:spcBef>
              <a:spcAft>
                <a:spcPts val="1200"/>
              </a:spcAft>
              <a:buClr>
                <a:schemeClr val="tx1"/>
              </a:buClr>
              <a:buSzPct val="100000"/>
              <a:buFont typeface="+mj-lt"/>
              <a:buAutoNum type="arabicPeriod" startAt="9"/>
            </a:pPr>
            <a:r>
              <a:rPr lang="en-US" dirty="0"/>
              <a:t>Even though Pilate had “washed his hands” of the matter, what did he allow to be done with Jesus?</a:t>
            </a:r>
          </a:p>
          <a:p>
            <a:pPr marL="514350" indent="-514350">
              <a:spcBef>
                <a:spcPts val="0"/>
              </a:spcBef>
              <a:spcAft>
                <a:spcPts val="1200"/>
              </a:spcAft>
              <a:buClr>
                <a:schemeClr val="tx1"/>
              </a:buClr>
              <a:buSzPct val="100000"/>
              <a:buFont typeface="+mj-lt"/>
              <a:buAutoNum type="arabicPeriod" startAt="9"/>
            </a:pPr>
            <a:r>
              <a:rPr lang="en-US" dirty="0"/>
              <a:t>What did the soldiers do to Jesus before they led Him away to be crucified?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3069197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046627D3-AEB8-8911-0822-D23610B80AA6}"/>
              </a:ext>
            </a:extLst>
          </p:cNvPr>
          <p:cNvSpPr txBox="1"/>
          <p:nvPr/>
        </p:nvSpPr>
        <p:spPr>
          <a:xfrm>
            <a:off x="169682" y="242442"/>
            <a:ext cx="8804636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b="1" spc="30" dirty="0">
                <a:effectLst/>
                <a:latin typeface="+mj-lt"/>
                <a:ea typeface="Tahoma" panose="020B0604030504040204" pitchFamily="34" charset="0"/>
                <a:cs typeface="Times New Roman" panose="02020603050405020304" pitchFamily="18" charset="0"/>
              </a:rPr>
              <a:t>The Remorse and Suicide of Judas</a:t>
            </a:r>
            <a:br>
              <a:rPr lang="en-US" sz="3200" b="1" spc="30" dirty="0">
                <a:effectLst/>
                <a:latin typeface="+mj-lt"/>
                <a:ea typeface="Tahoma" panose="020B0604030504040204" pitchFamily="34" charset="0"/>
                <a:cs typeface="Times New Roman" panose="02020603050405020304" pitchFamily="18" charset="0"/>
              </a:rPr>
            </a:br>
            <a:r>
              <a:rPr lang="en-US" sz="3200" b="1" spc="30" dirty="0">
                <a:effectLst/>
                <a:latin typeface="+mj-lt"/>
                <a:ea typeface="Tahoma" panose="020B0604030504040204" pitchFamily="34" charset="0"/>
                <a:cs typeface="Times New Roman" panose="02020603050405020304" pitchFamily="18" charset="0"/>
              </a:rPr>
              <a:t>(Matthew 27:3-10; Acts 1:18-19)</a:t>
            </a:r>
            <a:endParaRPr lang="en-US" sz="3200" dirty="0">
              <a:latin typeface="+mj-lt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E250946-D7E2-DF5E-8B54-D56A048E5206}"/>
              </a:ext>
            </a:extLst>
          </p:cNvPr>
          <p:cNvSpPr txBox="1"/>
          <p:nvPr/>
        </p:nvSpPr>
        <p:spPr>
          <a:xfrm>
            <a:off x="377071" y="1834290"/>
            <a:ext cx="8408709" cy="184665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519113" marR="228600" lvl="0" indent="-519113" fontAlgn="base">
              <a:spcAft>
                <a:spcPts val="1200"/>
              </a:spcAft>
              <a:buClr>
                <a:schemeClr val="tx1"/>
              </a:buClr>
              <a:buSzPct val="100000"/>
              <a:buFont typeface="+mj-lt"/>
              <a:buAutoNum type="arabicPeriod" startAt="15"/>
            </a:pPr>
            <a:r>
              <a:rPr lang="en-US" sz="2600" u="none" strike="noStrike" spc="35" dirty="0">
                <a:solidFill>
                  <a:srgbClr val="000000"/>
                </a:solidFill>
                <a:effectLst/>
                <a:ea typeface="Garamond" panose="02020404030301010803" pitchFamily="18" charset="0"/>
              </a:rPr>
              <a:t>Upon seeing that Jesus was condemned to die, what did Judas do?</a:t>
            </a:r>
          </a:p>
          <a:p>
            <a:pPr marL="519113" marR="228600" lvl="0" indent="-519113" fontAlgn="base">
              <a:spcAft>
                <a:spcPts val="1200"/>
              </a:spcAft>
              <a:buClr>
                <a:schemeClr val="tx1"/>
              </a:buClr>
              <a:buSzPct val="100000"/>
              <a:buFont typeface="+mj-lt"/>
              <a:buAutoNum type="arabicPeriod" startAt="15"/>
            </a:pPr>
            <a:r>
              <a:rPr lang="en-US" sz="2600" spc="35" dirty="0">
                <a:solidFill>
                  <a:srgbClr val="000000"/>
                </a:solidFill>
                <a:effectLst/>
                <a:ea typeface="Garamond" panose="02020404030301010803" pitchFamily="18" charset="0"/>
                <a:cs typeface="Times New Roman" panose="02020603050405020304" pitchFamily="18" charset="0"/>
              </a:rPr>
              <a:t>What was done with the money Judas had been given to betray Jesus?</a:t>
            </a:r>
            <a:endParaRPr lang="en-US" sz="2600" dirty="0"/>
          </a:p>
        </p:txBody>
      </p:sp>
    </p:spTree>
    <p:extLst>
      <p:ext uri="{BB962C8B-B14F-4D97-AF65-F5344CB8AC3E}">
        <p14:creationId xmlns:p14="http://schemas.microsoft.com/office/powerpoint/2010/main" val="8728281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3D5473A1-4651-63D4-15D1-CD60A886F430}"/>
              </a:ext>
            </a:extLst>
          </p:cNvPr>
          <p:cNvSpPr txBox="1"/>
          <p:nvPr/>
        </p:nvSpPr>
        <p:spPr>
          <a:xfrm>
            <a:off x="169682" y="198209"/>
            <a:ext cx="8814062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3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/>
                <a:ea typeface="Tahoma" panose="020B0604030504040204" pitchFamily="34" charset="0"/>
                <a:cs typeface="Times New Roman" panose="02020603050405020304" pitchFamily="18" charset="0"/>
              </a:rPr>
              <a:t>On the Way to the Cross (Matthew 27:31-34; Mark 15:20-23; Luke 23:26-33; John 19:17)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Franklin Gothic Book"/>
              <a:ea typeface="+mn-ea"/>
              <a:cs typeface="+mn-cs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C98772A-E9AE-5BEF-C620-A197E73ED5A9}"/>
              </a:ext>
            </a:extLst>
          </p:cNvPr>
          <p:cNvSpPr txBox="1"/>
          <p:nvPr/>
        </p:nvSpPr>
        <p:spPr>
          <a:xfrm>
            <a:off x="169681" y="1753974"/>
            <a:ext cx="8814061" cy="20005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514350" marR="228600" lvl="0" indent="-514350" algn="l" defTabSz="4572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rgbClr val="000000"/>
              </a:buClr>
              <a:buSzPct val="100000"/>
              <a:buFont typeface="+mj-lt"/>
              <a:buAutoNum type="arabicPeriod" startAt="17"/>
              <a:tabLst>
                <a:tab pos="228600" algn="l"/>
              </a:tabLst>
              <a:defRPr/>
            </a:pPr>
            <a:r>
              <a:rPr kumimoji="0" lang="en-US" sz="2600" b="0" i="0" u="none" strike="noStrike" kern="1200" cap="none" spc="25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Perpetua"/>
                <a:ea typeface="Garamond" panose="02020404030301010803" pitchFamily="18" charset="0"/>
                <a:cs typeface="+mn-cs"/>
              </a:rPr>
              <a:t>Who was compelled to carry the cross of Jesus? Why?</a:t>
            </a:r>
            <a:endParaRPr kumimoji="0" lang="en-US" sz="2600" b="0" i="0" u="none" strike="noStrike" kern="1200" cap="none" spc="3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Perpetua"/>
              <a:ea typeface="Garamond" panose="02020404030301010803" pitchFamily="18" charset="0"/>
              <a:cs typeface="+mn-cs"/>
            </a:endParaRPr>
          </a:p>
          <a:p>
            <a:pPr marL="514350" marR="228600" lvl="0" indent="-514350" algn="l" defTabSz="4572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rgbClr val="000000"/>
              </a:buClr>
              <a:buSzPct val="100000"/>
              <a:buFont typeface="+mj-lt"/>
              <a:buAutoNum type="arabicPeriod" startAt="17"/>
              <a:tabLst>
                <a:tab pos="228600" algn="l"/>
              </a:tabLst>
              <a:defRPr/>
            </a:pPr>
            <a:r>
              <a:rPr kumimoji="0" lang="en-US" sz="2600" b="0" i="0" u="none" strike="noStrike" kern="1200" cap="none" spc="35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Perpetua"/>
                <a:ea typeface="Garamond" panose="02020404030301010803" pitchFamily="18" charset="0"/>
                <a:cs typeface="+mn-cs"/>
              </a:rPr>
              <a:t>Who followed Jesus as He made His way to Calvary? What did He say to them?</a:t>
            </a:r>
            <a:endParaRPr kumimoji="0" lang="en-US" sz="2600" b="0" i="0" u="none" strike="noStrike" kern="1200" cap="none" spc="3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Perpetua"/>
              <a:ea typeface="Garamond" panose="02020404030301010803" pitchFamily="18" charset="0"/>
              <a:cs typeface="+mn-cs"/>
            </a:endParaRPr>
          </a:p>
          <a:p>
            <a:pPr marL="514350" marR="0" lvl="0" indent="-5143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 typeface="+mj-lt"/>
              <a:buAutoNum type="arabicPeriod" startAt="17"/>
              <a:tabLst/>
              <a:defRPr/>
            </a:pPr>
            <a:r>
              <a:rPr kumimoji="0" lang="en-US" sz="2600" b="0" i="0" u="none" strike="noStrike" kern="1200" cap="none" spc="35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Perpetua"/>
                <a:ea typeface="Garamond" panose="02020404030301010803" pitchFamily="18" charset="0"/>
                <a:cs typeface="Times New Roman" panose="02020603050405020304" pitchFamily="18" charset="0"/>
              </a:rPr>
              <a:t>What happened when Jesus arrived at Golgotha?</a:t>
            </a:r>
            <a:endParaRPr kumimoji="0" lang="en-US" sz="2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Perpetua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711419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heme10">
  <a:themeElements>
    <a:clrScheme name="Origin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heme10" id="{E0FC6C04-592A-499C-AE63-280780F21E25}" vid="{8CEEE961-FC67-475F-A135-5958AF2CF483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89</TotalTime>
  <Words>289</Words>
  <Application>Microsoft Office PowerPoint</Application>
  <PresentationFormat>On-screen Show (4:3)</PresentationFormat>
  <Paragraphs>20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Arial</vt:lpstr>
      <vt:lpstr>Calibri</vt:lpstr>
      <vt:lpstr>Franklin Gothic Book</vt:lpstr>
      <vt:lpstr>Perpetua</vt:lpstr>
      <vt:lpstr>Wingdings 2</vt:lpstr>
      <vt:lpstr>Theme10</vt:lpstr>
      <vt:lpstr>Lesson Twenty-Five: The Last Week of the Life of Jesus –VII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Life Of Christ (6-21-23)</dc:title>
  <dc:creator>Richard Lidh</dc:creator>
  <cp:lastModifiedBy>Richard Lidh</cp:lastModifiedBy>
  <cp:revision>14</cp:revision>
  <cp:lastPrinted>2023-07-16T14:36:40Z</cp:lastPrinted>
  <dcterms:created xsi:type="dcterms:W3CDTF">2023-06-14T23:25:38Z</dcterms:created>
  <dcterms:modified xsi:type="dcterms:W3CDTF">2023-07-16T14:36:58Z</dcterms:modified>
</cp:coreProperties>
</file>